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Book Antiqua"/>
      <p:regular r:id="rId37"/>
      <p:bold r:id="rId38"/>
      <p:italic r:id="rId39"/>
      <p:boldItalic r:id="rId40"/>
    </p:embeddedFont>
    <p:embeddedFont>
      <p:font typeface="Gill Sans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ookAntiqua-boldItalic.fntdata"/><Relationship Id="rId20" Type="http://schemas.openxmlformats.org/officeDocument/2006/relationships/slide" Target="slides/slide15.xml"/><Relationship Id="rId42" Type="http://schemas.openxmlformats.org/officeDocument/2006/relationships/font" Target="fonts/GillSans-bold.fntdata"/><Relationship Id="rId41" Type="http://schemas.openxmlformats.org/officeDocument/2006/relationships/font" Target="fonts/GillSans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schemas.openxmlformats.org/officeDocument/2006/relationships/font" Target="fonts/BookAntiqua-regular.fnt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39" Type="http://schemas.openxmlformats.org/officeDocument/2006/relationships/font" Target="fonts/BookAntiqua-italic.fntdata"/><Relationship Id="rId16" Type="http://schemas.openxmlformats.org/officeDocument/2006/relationships/slide" Target="slides/slide11.xml"/><Relationship Id="rId38" Type="http://schemas.openxmlformats.org/officeDocument/2006/relationships/font" Target="fonts/BookAntiqu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929cc693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929cc693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929cc693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929cc693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929cc693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929cc693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6929cc693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6929cc693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929cc693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6929cc693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929cc693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929cc693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929cc693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929cc693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96eeb11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696eeb11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b7b16a5517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b7b16a5517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7b16a551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b7b16a551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92dab2e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92dab2e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7b16a5517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7b16a5517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96cc675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b96cc675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7b16a5517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b7b16a5517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929cc69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929cc69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7b16a5517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7b16a5517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929cc693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929cc693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929cc693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6929cc693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s://www.researchgate.net/publication/248385280_The_Human_Cathelicidin_Antimicrobial_Peptide_LL-37_as_a_Potential_Treatment_for_Polymicrobial_Infected_Wounds" TargetMode="External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7950" y="1395550"/>
            <a:ext cx="6306600" cy="6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6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Diabetic Foot Ulcer Detection</a:t>
            </a:r>
            <a:endParaRPr sz="286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2" y="20954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3260"/>
              </a:buClr>
              <a:buSzPts val="770"/>
              <a:buFont typeface="Gill Sans"/>
              <a:buNone/>
            </a:pPr>
            <a:r>
              <a:rPr b="1" lang="en" sz="1580">
                <a:solidFill>
                  <a:srgbClr val="666666"/>
                </a:solidFill>
                <a:latin typeface="Book Antiqua"/>
                <a:ea typeface="Book Antiqua"/>
                <a:cs typeface="Book Antiqua"/>
                <a:sym typeface="Book Antiqua"/>
              </a:rPr>
              <a:t>A Deep Learning Journey with LIME Explanations in a Web App</a:t>
            </a:r>
            <a:endParaRPr sz="1020">
              <a:solidFill>
                <a:srgbClr val="666666"/>
              </a:solidFill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773725" y="2899875"/>
            <a:ext cx="3522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CSE 498R. 04</a:t>
            </a:r>
            <a:r>
              <a:rPr b="1" i="1" lang="en" sz="13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_</a:t>
            </a:r>
            <a:r>
              <a:rPr b="1" i="1" lang="en" sz="13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________</a:t>
            </a:r>
            <a:endParaRPr b="1" i="1" sz="13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Monirul Islam Mahmud - 2011839042</a:t>
            </a:r>
            <a:endParaRPr i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Mohammed Olid Ali Akash - 2011041642</a:t>
            </a:r>
            <a:endParaRPr i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Hafeza akter - 1922175042</a:t>
            </a:r>
            <a:endParaRPr i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5100475" y="2749875"/>
            <a:ext cx="35226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__________</a:t>
            </a:r>
            <a:endParaRPr b="1" i="1" sz="13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Supervised by - </a:t>
            </a:r>
            <a:endParaRPr i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Dr. Mohammad Monirujjaman Khan</a:t>
            </a:r>
            <a:endParaRPr i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Associate Professor,</a:t>
            </a:r>
            <a:endParaRPr i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North South University</a:t>
            </a:r>
            <a:endParaRPr i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00" y="1419200"/>
            <a:ext cx="8333599" cy="346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>
            <p:ph type="title"/>
          </p:nvPr>
        </p:nvSpPr>
        <p:spPr>
          <a:xfrm>
            <a:off x="735475" y="619950"/>
            <a:ext cx="2920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>
                <a:solidFill>
                  <a:srgbClr val="6AA84F"/>
                </a:solidFill>
              </a:rPr>
              <a:t>Result Analysis</a:t>
            </a:r>
            <a:endParaRPr sz="194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735475" y="619950"/>
            <a:ext cx="2920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>
                <a:solidFill>
                  <a:srgbClr val="6AA84F"/>
                </a:solidFill>
              </a:rPr>
              <a:t>Confusion Matrix</a:t>
            </a:r>
            <a:endParaRPr sz="1940">
              <a:solidFill>
                <a:srgbClr val="6AA84F"/>
              </a:solidFill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025" y="739125"/>
            <a:ext cx="4239376" cy="40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/>
        </p:nvSpPr>
        <p:spPr>
          <a:xfrm>
            <a:off x="1247250" y="2379300"/>
            <a:ext cx="136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DenseNet121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3"/>
          <p:cNvSpPr/>
          <p:nvPr/>
        </p:nvSpPr>
        <p:spPr>
          <a:xfrm>
            <a:off x="2575900" y="2484150"/>
            <a:ext cx="457200" cy="17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399975" y="1474675"/>
            <a:ext cx="2920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1030"/>
              <a:buNone/>
            </a:pPr>
            <a:r>
              <a:rPr lang="en" sz="1940">
                <a:solidFill>
                  <a:srgbClr val="6AA84F"/>
                </a:solidFill>
              </a:rPr>
              <a:t>Checking Random image</a:t>
            </a:r>
            <a:endParaRPr sz="1940">
              <a:solidFill>
                <a:srgbClr val="6AA84F"/>
              </a:solidFill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775" y="619950"/>
            <a:ext cx="5182925" cy="439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773575" y="658050"/>
            <a:ext cx="1352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>
                <a:solidFill>
                  <a:srgbClr val="6AA84F"/>
                </a:solidFill>
              </a:rPr>
              <a:t>LIME</a:t>
            </a:r>
            <a:endParaRPr sz="1940">
              <a:solidFill>
                <a:srgbClr val="6AA84F"/>
              </a:solidFill>
            </a:endParaRPr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725" y="619950"/>
            <a:ext cx="6139024" cy="440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468650" y="749675"/>
            <a:ext cx="1725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1030"/>
              <a:buNone/>
            </a:pPr>
            <a:r>
              <a:rPr lang="en" sz="1940">
                <a:solidFill>
                  <a:srgbClr val="6AA84F"/>
                </a:solidFill>
              </a:rPr>
              <a:t>Live Webapp</a:t>
            </a:r>
            <a:endParaRPr sz="1940">
              <a:solidFill>
                <a:srgbClr val="6AA84F"/>
              </a:solidFill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4257000" y="4649875"/>
            <a:ext cx="28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A86E8"/>
                </a:solidFill>
              </a:rPr>
              <a:t>https://footulcer-bd.onrender.com</a:t>
            </a:r>
            <a:endParaRPr i="1">
              <a:solidFill>
                <a:srgbClr val="4A86E8"/>
              </a:solidFill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275" y="683475"/>
            <a:ext cx="5509125" cy="39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 txBox="1"/>
          <p:nvPr/>
        </p:nvSpPr>
        <p:spPr>
          <a:xfrm>
            <a:off x="754625" y="2379300"/>
            <a:ext cx="103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Home Page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6"/>
          <p:cNvSpPr/>
          <p:nvPr/>
        </p:nvSpPr>
        <p:spPr>
          <a:xfrm>
            <a:off x="1854400" y="2484150"/>
            <a:ext cx="457200" cy="17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766050" y="658075"/>
            <a:ext cx="199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1030"/>
              <a:buNone/>
            </a:pPr>
            <a:r>
              <a:rPr lang="en" sz="1940">
                <a:solidFill>
                  <a:srgbClr val="6AA84F"/>
                </a:solidFill>
              </a:rPr>
              <a:t>Prediction Page</a:t>
            </a:r>
            <a:endParaRPr sz="1940">
              <a:solidFill>
                <a:srgbClr val="6AA84F"/>
              </a:solidFill>
            </a:endParaRPr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50" y="1452525"/>
            <a:ext cx="3266425" cy="342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8025" y="934400"/>
            <a:ext cx="5123674" cy="393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712625" y="680975"/>
            <a:ext cx="1725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645">
                <a:solidFill>
                  <a:srgbClr val="6AA84F"/>
                </a:solidFill>
              </a:rPr>
              <a:t>Contact Page</a:t>
            </a:r>
            <a:endParaRPr sz="1645">
              <a:solidFill>
                <a:srgbClr val="6AA84F"/>
              </a:solidFill>
            </a:endParaRPr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25" y="1490425"/>
            <a:ext cx="5490075" cy="28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275" y="1832838"/>
            <a:ext cx="2651750" cy="2128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353900" y="711475"/>
            <a:ext cx="1382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645">
                <a:solidFill>
                  <a:srgbClr val="6AA84F"/>
                </a:solidFill>
              </a:rPr>
              <a:t>Gantt Chart</a:t>
            </a:r>
            <a:endParaRPr sz="1645">
              <a:solidFill>
                <a:srgbClr val="6AA84F"/>
              </a:solidFill>
            </a:endParaRPr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850" y="846825"/>
            <a:ext cx="6011901" cy="40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727800" y="6628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40">
                <a:solidFill>
                  <a:srgbClr val="6AA84F"/>
                </a:solidFill>
              </a:rPr>
              <a:t>Future Work</a:t>
            </a:r>
            <a:endParaRPr sz="1840">
              <a:solidFill>
                <a:srgbClr val="6AA84F"/>
              </a:solidFill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727800" y="1379025"/>
            <a:ext cx="7353300" cy="3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330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b="1" lang="en" sz="1250">
                <a:latin typeface="Gill Sans"/>
                <a:ea typeface="Gill Sans"/>
                <a:cs typeface="Gill Sans"/>
                <a:sym typeface="Gill Sans"/>
              </a:rPr>
              <a:t>Apply Hybrid Deep Learning Model</a:t>
            </a:r>
            <a:r>
              <a:rPr b="1" lang="en" sz="1250">
                <a:latin typeface="Gill Sans"/>
                <a:ea typeface="Gill Sans"/>
                <a:cs typeface="Gill Sans"/>
                <a:sym typeface="Gill Sans"/>
              </a:rPr>
              <a:t>:</a:t>
            </a:r>
            <a:r>
              <a:rPr lang="en" sz="1250">
                <a:latin typeface="Gill Sans"/>
                <a:ea typeface="Gill Sans"/>
                <a:cs typeface="Gill Sans"/>
                <a:sym typeface="Gill Sans"/>
              </a:rPr>
              <a:t> By combining cutting-edge technology with user-friendly applications, the project aligns with the broader goal of applying different deep learning model for early detection of diabetic foot ulcers.</a:t>
            </a:r>
            <a:endParaRPr sz="125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07975" lvl="0" marL="330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b="1" lang="en" sz="1250">
                <a:latin typeface="Gill Sans"/>
                <a:ea typeface="Gill Sans"/>
                <a:cs typeface="Gill Sans"/>
                <a:sym typeface="Gill Sans"/>
              </a:rPr>
              <a:t>User Friendly Website:</a:t>
            </a:r>
            <a:r>
              <a:rPr lang="en" sz="1250">
                <a:latin typeface="Gill Sans"/>
                <a:ea typeface="Gill Sans"/>
                <a:cs typeface="Gill Sans"/>
                <a:sym typeface="Gill Sans"/>
              </a:rPr>
              <a:t> Developing a web application for diabetic foot ulcer detection to empowers healthcare professionals with an accessible and intuitive tool.</a:t>
            </a:r>
            <a:endParaRPr sz="125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latin typeface="Gill Sans"/>
              <a:ea typeface="Gill Sans"/>
              <a:cs typeface="Gill Sans"/>
              <a:sym typeface="Gill Sans"/>
            </a:endParaRPr>
          </a:p>
          <a:p>
            <a:pPr indent="-307975" lvl="0" marL="330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Font typeface="Gill Sans"/>
              <a:buChar char="●"/>
            </a:pPr>
            <a:r>
              <a:rPr b="1" lang="en" sz="1250">
                <a:latin typeface="Gill Sans"/>
                <a:ea typeface="Gill Sans"/>
                <a:cs typeface="Gill Sans"/>
                <a:sym typeface="Gill Sans"/>
              </a:rPr>
              <a:t>Website</a:t>
            </a:r>
            <a:r>
              <a:rPr b="1" lang="en" sz="1250">
                <a:latin typeface="Gill Sans"/>
                <a:ea typeface="Gill Sans"/>
                <a:cs typeface="Gill Sans"/>
                <a:sym typeface="Gill Sans"/>
              </a:rPr>
              <a:t> with Cure:</a:t>
            </a:r>
            <a:r>
              <a:rPr lang="en" sz="1250">
                <a:latin typeface="Gill Sans"/>
                <a:ea typeface="Gill Sans"/>
                <a:cs typeface="Gill Sans"/>
                <a:sym typeface="Gill Sans"/>
              </a:rPr>
              <a:t> We will develop our webapp in a way that it can predict the Foot Ulcer as well as suggest some medicine and nearest best doctors based on the foot ulcer type.</a:t>
            </a:r>
            <a:endParaRPr sz="125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-307975" lvl="0" marL="330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b="1" lang="en" sz="1250">
                <a:latin typeface="Gill Sans"/>
                <a:ea typeface="Gill Sans"/>
                <a:cs typeface="Gill Sans"/>
                <a:sym typeface="Gill Sans"/>
              </a:rPr>
              <a:t>Need for Explainability:</a:t>
            </a:r>
            <a:r>
              <a:rPr lang="en" sz="1250">
                <a:latin typeface="Gill Sans"/>
                <a:ea typeface="Gill Sans"/>
                <a:cs typeface="Gill Sans"/>
                <a:sym typeface="Gill Sans"/>
              </a:rPr>
              <a:t> In the context of healthcare, it is essential to ensure trust and understanding of the model predictions. Explainable AI, specifically SHAP, offers interpretable insights into the decision-making process of the deep learning models.</a:t>
            </a:r>
            <a:endParaRPr sz="125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-311150" lvl="0" marL="330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latin typeface="Gill Sans"/>
                <a:ea typeface="Gill Sans"/>
                <a:cs typeface="Gill Sans"/>
                <a:sym typeface="Gill Sans"/>
              </a:rPr>
              <a:t>Less Research on Bangladesh Perspective: </a:t>
            </a: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We can collect dataset from hospitals to continue research in Bangladesh Perspective.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737625" y="1385750"/>
            <a:ext cx="3300900" cy="16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Thank you!</a:t>
            </a:r>
            <a:endParaRPr sz="310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200" y="734100"/>
            <a:ext cx="321945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7800" y="6332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>
                <a:solidFill>
                  <a:srgbClr val="6AA84F"/>
                </a:solidFill>
              </a:rPr>
              <a:t>Motivation</a:t>
            </a:r>
            <a:endParaRPr sz="2140">
              <a:solidFill>
                <a:srgbClr val="6AA84F"/>
              </a:solidFill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571" y="1482875"/>
            <a:ext cx="3844200" cy="264291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606825" y="4309100"/>
            <a:ext cx="384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4A86E8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https://www.researchgate.net/publication/248385280_The_Human_Cathelicidin_Antimicrobial_Peptide_LL-37_as_a_Potential_Treatment_for_Polymicrobial_Infected_Wounds</a:t>
            </a:r>
            <a:r>
              <a:rPr i="1" lang="en" sz="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i="1" sz="800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625" y="1390350"/>
            <a:ext cx="4266399" cy="27968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5184975" y="4370750"/>
            <a:ext cx="361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https://jfootankleres.biomedcentral.com/articles/10.1186/s13047-020-00383-2 </a:t>
            </a:r>
            <a:endParaRPr i="1" sz="800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727800" y="6321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>
                <a:solidFill>
                  <a:srgbClr val="6AA84F"/>
                </a:solidFill>
              </a:rPr>
              <a:t>Why this project?</a:t>
            </a:r>
            <a:endParaRPr sz="2040">
              <a:solidFill>
                <a:srgbClr val="6AA84F"/>
              </a:solidFill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643500" y="1683025"/>
            <a:ext cx="6462000" cy="19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Less work on the Foot ulcer </a:t>
            </a: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merged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dataset.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Roboto"/>
              <a:buAutoNum type="arabicPeriod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 previous work on DFU specific in </a:t>
            </a: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Bangladesh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Can easily </a:t>
            </a: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collect 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foot images.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Less work on the </a:t>
            </a: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explainability 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of the model.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There are fewer user-friendly </a:t>
            </a: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web apps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available for DFU.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7800" y="6626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40">
                <a:solidFill>
                  <a:srgbClr val="6AA84F"/>
                </a:solidFill>
              </a:rPr>
              <a:t>Related Works</a:t>
            </a:r>
            <a:endParaRPr sz="1740">
              <a:solidFill>
                <a:srgbClr val="6AA84F"/>
              </a:solidFill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 b="0" l="583" r="524" t="0"/>
          <a:stretch/>
        </p:blipFill>
        <p:spPr>
          <a:xfrm>
            <a:off x="404450" y="1312125"/>
            <a:ext cx="8341026" cy="37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7800" y="6321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>
                <a:solidFill>
                  <a:srgbClr val="6AA84F"/>
                </a:solidFill>
              </a:rPr>
              <a:t>Dataset Details</a:t>
            </a:r>
            <a:endParaRPr sz="2040">
              <a:solidFill>
                <a:srgbClr val="6AA84F"/>
              </a:solidFill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400" y="1381375"/>
            <a:ext cx="3508651" cy="317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800" y="1434988"/>
            <a:ext cx="3508639" cy="306293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1816250" y="4609025"/>
            <a:ext cx="16101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Normal Foot</a:t>
            </a:r>
            <a:endParaRPr b="1" sz="13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5822475" y="4609025"/>
            <a:ext cx="16101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Foot Ulcer</a:t>
            </a:r>
            <a:endParaRPr b="1"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/>
        </p:nvSpPr>
        <p:spPr>
          <a:xfrm>
            <a:off x="457900" y="1278173"/>
            <a:ext cx="2190300" cy="19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Public Dataset -</a:t>
            </a:r>
            <a:endParaRPr b="1"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b="1"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Ulcer image - 712 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b="1"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Normal image - 543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Collected image - </a:t>
            </a:r>
            <a:endParaRPr b="1"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b="1"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Normal image - 100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Total = 1355 images</a:t>
            </a:r>
            <a:endParaRPr b="1"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4855550" y="1045325"/>
            <a:ext cx="199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Image size (255, 255)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900" y="3493225"/>
            <a:ext cx="1915675" cy="125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800" y="1536963"/>
            <a:ext cx="2765450" cy="2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>
            <p:ph type="title"/>
          </p:nvPr>
        </p:nvSpPr>
        <p:spPr>
          <a:xfrm>
            <a:off x="727800" y="6321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>
                <a:solidFill>
                  <a:srgbClr val="6AA84F"/>
                </a:solidFill>
              </a:rPr>
              <a:t>Data Preprocessing</a:t>
            </a:r>
            <a:endParaRPr sz="1940">
              <a:solidFill>
                <a:srgbClr val="6AA84F"/>
              </a:solidFill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1175" y="1582375"/>
            <a:ext cx="2640875" cy="25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735475" y="619950"/>
            <a:ext cx="2920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>
                <a:solidFill>
                  <a:srgbClr val="6AA84F"/>
                </a:solidFill>
              </a:rPr>
              <a:t>Methodology</a:t>
            </a:r>
            <a:endParaRPr sz="2040">
              <a:solidFill>
                <a:srgbClr val="6AA84F"/>
              </a:solidFill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725" y="677700"/>
            <a:ext cx="2678801" cy="4237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19"/>
          <p:cNvCxnSpPr>
            <a:endCxn id="137" idx="3"/>
          </p:cNvCxnSpPr>
          <p:nvPr/>
        </p:nvCxnSpPr>
        <p:spPr>
          <a:xfrm rot="10800000">
            <a:off x="3235675" y="4634625"/>
            <a:ext cx="6525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19"/>
          <p:cNvSpPr/>
          <p:nvPr/>
        </p:nvSpPr>
        <p:spPr>
          <a:xfrm>
            <a:off x="1892575" y="4424775"/>
            <a:ext cx="1343100" cy="419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Explainable AI - LIME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6291800" y="4424775"/>
            <a:ext cx="1343100" cy="419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Web Application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9" name="Google Shape;139;p19"/>
          <p:cNvCxnSpPr>
            <a:endCxn id="138" idx="1"/>
          </p:cNvCxnSpPr>
          <p:nvPr/>
        </p:nvCxnSpPr>
        <p:spPr>
          <a:xfrm>
            <a:off x="5479700" y="4631925"/>
            <a:ext cx="8121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" name="Google Shape;140;p19"/>
          <p:cNvSpPr/>
          <p:nvPr/>
        </p:nvSpPr>
        <p:spPr>
          <a:xfrm>
            <a:off x="6536375" y="677700"/>
            <a:ext cx="1229700" cy="41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Publicly Available + Collected Dataset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1" name="Google Shape;141;p19"/>
          <p:cNvCxnSpPr>
            <a:stCxn id="140" idx="1"/>
          </p:cNvCxnSpPr>
          <p:nvPr/>
        </p:nvCxnSpPr>
        <p:spPr>
          <a:xfrm rot="10800000">
            <a:off x="5745875" y="887550"/>
            <a:ext cx="79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19"/>
          <p:cNvSpPr/>
          <p:nvPr/>
        </p:nvSpPr>
        <p:spPr>
          <a:xfrm>
            <a:off x="3888175" y="2974575"/>
            <a:ext cx="1636800" cy="2535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Deep Learning models</a:t>
            </a:r>
            <a:endParaRPr sz="9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3888175" y="3420788"/>
            <a:ext cx="1591500" cy="2535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Validating models</a:t>
            </a:r>
            <a:endParaRPr sz="9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3888175" y="4424775"/>
            <a:ext cx="1591500" cy="419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Foot Ulcer / Normal</a:t>
            </a:r>
            <a:endParaRPr b="1" sz="1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3888175" y="3867000"/>
            <a:ext cx="1591500" cy="364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Result Analysis</a:t>
            </a:r>
            <a:endParaRPr sz="9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735475" y="619950"/>
            <a:ext cx="2920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>
                <a:solidFill>
                  <a:srgbClr val="6AA84F"/>
                </a:solidFill>
              </a:rPr>
              <a:t>Model Applied</a:t>
            </a:r>
            <a:endParaRPr sz="1940">
              <a:solidFill>
                <a:srgbClr val="6AA84F"/>
              </a:solidFill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b="0" l="0" r="18969" t="0"/>
          <a:stretch/>
        </p:blipFill>
        <p:spPr>
          <a:xfrm>
            <a:off x="88375" y="1364825"/>
            <a:ext cx="2857200" cy="26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520975" y="4326825"/>
            <a:ext cx="199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Accuracy - 56.73%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3575988" y="4418300"/>
            <a:ext cx="199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Training </a:t>
            </a:r>
            <a:r>
              <a:rPr b="1"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Accuracy - 100%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Testing Accuracy - 99.08%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325" y="1325602"/>
            <a:ext cx="3050376" cy="288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7750" y="1364825"/>
            <a:ext cx="2768400" cy="28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6468263" y="4418300"/>
            <a:ext cx="1992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Training Accuracy - 97%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Testing Accuracy - </a:t>
            </a:r>
            <a:r>
              <a:rPr b="1"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46.64%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735475" y="619950"/>
            <a:ext cx="2920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>
                <a:solidFill>
                  <a:srgbClr val="6AA84F"/>
                </a:solidFill>
              </a:rPr>
              <a:t>Best </a:t>
            </a:r>
            <a:r>
              <a:rPr lang="en" sz="1940">
                <a:solidFill>
                  <a:srgbClr val="6AA84F"/>
                </a:solidFill>
              </a:rPr>
              <a:t>Model </a:t>
            </a:r>
            <a:endParaRPr sz="1940">
              <a:solidFill>
                <a:srgbClr val="6AA84F"/>
              </a:solidFill>
            </a:endParaRPr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475" y="1262300"/>
            <a:ext cx="5551674" cy="21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/>
        </p:nvSpPr>
        <p:spPr>
          <a:xfrm>
            <a:off x="5823050" y="3838300"/>
            <a:ext cx="2147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674EA7"/>
                </a:solidFill>
                <a:latin typeface="Lato"/>
                <a:ea typeface="Lato"/>
                <a:cs typeface="Lato"/>
                <a:sym typeface="Lato"/>
              </a:rPr>
              <a:t>Training </a:t>
            </a:r>
            <a:r>
              <a:rPr b="1" i="1" lang="en" sz="1100">
                <a:solidFill>
                  <a:srgbClr val="674EA7"/>
                </a:solidFill>
                <a:latin typeface="Lato"/>
                <a:ea typeface="Lato"/>
                <a:cs typeface="Lato"/>
                <a:sym typeface="Lato"/>
              </a:rPr>
              <a:t>Accuracy - 99.25%</a:t>
            </a:r>
            <a:endParaRPr b="1" i="1" sz="1100">
              <a:solidFill>
                <a:srgbClr val="674EA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674EA7"/>
                </a:solidFill>
                <a:latin typeface="Lato"/>
                <a:ea typeface="Lato"/>
                <a:cs typeface="Lato"/>
                <a:sym typeface="Lato"/>
              </a:rPr>
              <a:t>Testing Accuracy - 99.25%</a:t>
            </a:r>
            <a:endParaRPr b="1" i="1" sz="1100">
              <a:solidFill>
                <a:srgbClr val="674EA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373" y="3427250"/>
            <a:ext cx="4794375" cy="15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